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500"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t>
        <a:bodyPr/>
        <a:lstStyle/>
        <a:p>
          <a:endParaRPr lang="en-US"/>
        </a:p>
      </dgm:t>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t>
        <a:bodyPr/>
        <a:lstStyle/>
        <a:p>
          <a:endParaRPr lang="en-US"/>
        </a:p>
      </dgm:t>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t>
        <a:bodyPr/>
        <a:lstStyle/>
        <a:p>
          <a:endParaRPr lang="en-US"/>
        </a:p>
      </dgm:t>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t>
        <a:bodyPr/>
        <a:lstStyle/>
        <a:p>
          <a:endParaRPr lang="en-US"/>
        </a:p>
      </dgm:t>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t>
        <a:bodyPr/>
        <a:lstStyle/>
        <a:p>
          <a:endParaRPr lang="en-US"/>
        </a:p>
      </dgm:t>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t>
        <a:bodyPr/>
        <a:lstStyle/>
        <a:p>
          <a:endParaRPr lang="en-US"/>
        </a:p>
      </dgm:t>
    </dgm:pt>
  </dgm:ptLst>
  <dgm:cxnLst>
    <dgm:cxn modelId="{5E58D7BB-23E3-4524-8277-52516662A665}" type="presOf" srcId="{0C607BDF-A9D7-4627-8EE2-315C015CC177}" destId="{77190E37-E608-48B6-86C2-F7FE915A69DE}"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2CCAFEE8-2C63-4A04-8F5A-3C0117551D70}" type="presOf" srcId="{239AA189-2609-4730-B0A0-9C4739393D4B}" destId="{72A8FF4D-AF03-4B92-9380-9BE0F30C6198}" srcOrd="0" destOrd="0" presId="urn:microsoft.com/office/officeart/2005/8/layout/hChevron3"/>
    <dgm:cxn modelId="{030FB272-884C-48B5-AFFA-D256C9E86A65}" type="presOf" srcId="{3FB430C5-6DDC-474E-8951-FEF73F7B1A84}" destId="{EF6F9681-835B-4535-A73A-1CDB5A9574C4}" srcOrd="0" destOrd="0" presId="urn:microsoft.com/office/officeart/2005/8/layout/hChevron3"/>
    <dgm:cxn modelId="{BC8A288D-B0C3-455C-94C3-57ADCD4BF85F}" type="presOf" srcId="{2E5CCF10-6D80-4744-A39A-76C6D08AE46E}" destId="{BEA61153-E09E-4172-9E85-9FC52D76C43A}"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9F5F8B75-6DED-4ECF-BA01-BCB459786ED4}" srcId="{2E5CCF10-6D80-4744-A39A-76C6D08AE46E}" destId="{0C607BDF-A9D7-4627-8EE2-315C015CC177}" srcOrd="5" destOrd="0" parTransId="{B9AC735B-0954-4BAD-A4A6-23E71268CF09}" sibTransId="{EA5ECB16-07EC-40C6-8AA8-EE855920ED22}"/>
    <dgm:cxn modelId="{B5E65827-8FC7-4E61-B7C6-D1946F676918}" type="presOf" srcId="{95FF975B-E983-4926-83C1-790006B55ED4}" destId="{FE72BCC6-4BB6-432E-ABAD-55FEBF57C35F}" srcOrd="0" destOrd="0" presId="urn:microsoft.com/office/officeart/2005/8/layout/hChevron3"/>
    <dgm:cxn modelId="{173FE571-3328-4F6B-A134-F817A16A42E0}" srcId="{2E5CCF10-6D80-4744-A39A-76C6D08AE46E}" destId="{9DC49616-B477-48A2-9B0E-06D3CF8D3596}" srcOrd="2" destOrd="0" parTransId="{B58FA113-7808-4A2B-8CC6-B7A755376655}" sibTransId="{52EBB17B-EA5C-4F38-BD9D-4ED452185D35}"/>
    <dgm:cxn modelId="{C2AA587F-90A4-4E3F-8BC0-0E9F991BAB68}" type="presOf" srcId="{9DC49616-B477-48A2-9B0E-06D3CF8D3596}" destId="{4E932AF8-9206-4329-A465-CE9397DFACD2}" srcOrd="0" destOrd="0" presId="urn:microsoft.com/office/officeart/2005/8/layout/hChevron3"/>
    <dgm:cxn modelId="{6D75E87E-05A9-40E0-805D-FB6AD318985E}" srcId="{2E5CCF10-6D80-4744-A39A-76C6D08AE46E}" destId="{3FB430C5-6DDC-474E-8951-FEF73F7B1A84}" srcOrd="4" destOrd="0" parTransId="{744FF0B6-A33B-4767-ACB0-7AEC2FED0552}" sibTransId="{8F99C977-399C-4067-BE3A-21B46DB1EFBD}"/>
    <dgm:cxn modelId="{5A296844-28C1-419F-9857-0587A1616F42}" srcId="{2E5CCF10-6D80-4744-A39A-76C6D08AE46E}" destId="{239AA189-2609-4730-B0A0-9C4739393D4B}" srcOrd="0" destOrd="0" parTransId="{AB4FFE13-701A-4598-AF71-1AF112845C63}" sibTransId="{E21FFA59-2FE7-4F60-8498-6F014579ACA2}"/>
    <dgm:cxn modelId="{F39C85CD-C776-4CC9-A3A4-C08445B14D29}" srcId="{2E5CCF10-6D80-4744-A39A-76C6D08AE46E}" destId="{95FF975B-E983-4926-83C1-790006B55ED4}" srcOrd="3" destOrd="0" parTransId="{35653092-674D-4A62-A7CE-97476C7216E8}" sibTransId="{EBFDE363-70C7-46BC-B6FD-FD610D7EAA3A}"/>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lvl="0" algn="ctr" defTabSz="844550">
            <a:lnSpc>
              <a:spcPct val="90000"/>
            </a:lnSpc>
            <a:spcBef>
              <a:spcPct val="0"/>
            </a:spcBef>
            <a:spcAft>
              <a:spcPct val="35000"/>
            </a:spcAft>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7/BI%20Dashboard.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hanajourney.com/sap-analytics-cloud/tria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Account Dimension &amp; Hierarchy</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310E904E-B932-4C2B-AB52-18795D1FA502}"/>
              </a:ext>
            </a:extLst>
          </p:cNvPr>
          <p:cNvSpPr txBox="1"/>
          <p:nvPr/>
        </p:nvSpPr>
        <p:spPr>
          <a:xfrm>
            <a:off x="245164" y="911914"/>
            <a:ext cx="11734801" cy="2031325"/>
          </a:xfrm>
          <a:prstGeom prst="rect">
            <a:avLst/>
          </a:prstGeom>
          <a:noFill/>
        </p:spPr>
        <p:txBody>
          <a:bodyPr wrap="square" rtlCol="0">
            <a:spAutoFit/>
          </a:bodyPr>
          <a:lstStyle/>
          <a:p>
            <a:r>
              <a:rPr lang="en-US" b="1" dirty="0"/>
              <a:t>Account Dimension:</a:t>
            </a:r>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a:p>
          <a:p>
            <a:r>
              <a:rPr lang="en-US" b="1" dirty="0"/>
              <a:t>Hierarchy:</a:t>
            </a:r>
          </a:p>
          <a:p>
            <a:r>
              <a:rPr lang="en-US" dirty="0"/>
              <a:t>Representation of our data in TREE Structure, Better visualization to our data</a:t>
            </a:r>
          </a:p>
        </p:txBody>
      </p:sp>
      <p:sp>
        <p:nvSpPr>
          <p:cNvPr id="9" name="Freeform 8">
            <a:extLst>
              <a:ext uri="{FF2B5EF4-FFF2-40B4-BE49-F238E27FC236}">
                <a16:creationId xmlns="" xmlns:a16="http://schemas.microsoft.com/office/drawing/2014/main"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 xmlns:a16="http://schemas.microsoft.com/office/drawing/2014/main" id="{62093AE4-15FE-409E-BC9F-2C8F67E70FD3}"/>
              </a:ext>
            </a:extLst>
          </p:cNvPr>
          <p:cNvSpPr txBox="1"/>
          <p:nvPr/>
        </p:nvSpPr>
        <p:spPr>
          <a:xfrm>
            <a:off x="2551946" y="4104327"/>
            <a:ext cx="1652373"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Level based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3" name="TextBox 12">
            <a:extLst>
              <a:ext uri="{FF2B5EF4-FFF2-40B4-BE49-F238E27FC236}">
                <a16:creationId xmlns="" xmlns:a16="http://schemas.microsoft.com/office/drawing/2014/main" id="{7DE1A013-FD86-4CD6-A796-D04B0648F151}"/>
              </a:ext>
            </a:extLst>
          </p:cNvPr>
          <p:cNvSpPr txBox="1"/>
          <p:nvPr/>
        </p:nvSpPr>
        <p:spPr>
          <a:xfrm>
            <a:off x="6830128" y="5307155"/>
            <a:ext cx="1675697"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Parent-Child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6" name="TextBox 15">
            <a:extLst>
              <a:ext uri="{FF2B5EF4-FFF2-40B4-BE49-F238E27FC236}">
                <a16:creationId xmlns="" xmlns:a16="http://schemas.microsoft.com/office/drawing/2014/main"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7" name="Freeform 10">
            <a:extLst>
              <a:ext uri="{FF2B5EF4-FFF2-40B4-BE49-F238E27FC236}">
                <a16:creationId xmlns="" xmlns:a16="http://schemas.microsoft.com/office/drawing/2014/main"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 xmlns:a16="http://schemas.microsoft.com/office/drawing/2014/main"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 xmlns:a16="http://schemas.microsoft.com/office/drawing/2014/main"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grpSp>
        <p:nvGrpSpPr>
          <p:cNvPr id="20" name="Group 19">
            <a:extLst>
              <a:ext uri="{FF2B5EF4-FFF2-40B4-BE49-F238E27FC236}">
                <a16:creationId xmlns="" xmlns:a16="http://schemas.microsoft.com/office/drawing/2014/main"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Intelligence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301520" y="4829933"/>
            <a:ext cx="11079158" cy="1189395"/>
          </a:xfrm>
          <a:prstGeom prst="rect">
            <a:avLst/>
          </a:prstGeom>
          <a:noFill/>
        </p:spPr>
        <p:txBody>
          <a:bodyPr wrap="square" rtlCol="0" anchor="ctr">
            <a:noAutofit/>
          </a:bodyPr>
          <a:lstStyle/>
          <a:p>
            <a:pPr algn="just"/>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71F0D1E-534F-4EB0-AECF-98AE840038C7}"/>
              </a:ext>
            </a:extLst>
          </p:cNvPr>
          <p:cNvSpPr txBox="1"/>
          <p:nvPr/>
        </p:nvSpPr>
        <p:spPr>
          <a:xfrm>
            <a:off x="301520" y="803401"/>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 xmlns:a16="http://schemas.microsoft.com/office/drawing/2014/main"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Model for BI Story (Analytic Model)</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b="15110"/>
          <a:stretch/>
        </p:blipFill>
        <p:spPr>
          <a:xfrm>
            <a:off x="1539055" y="2051298"/>
            <a:ext cx="8424191" cy="4537007"/>
          </a:xfrm>
          <a:prstGeom prst="rect">
            <a:avLst/>
          </a:prstGeom>
        </p:spPr>
      </p:pic>
      <p:grpSp>
        <p:nvGrpSpPr>
          <p:cNvPr id="6" name="Group 5">
            <a:extLst>
              <a:ext uri="{FF2B5EF4-FFF2-40B4-BE49-F238E27FC236}">
                <a16:creationId xmlns="" xmlns:a16="http://schemas.microsoft.com/office/drawing/2014/main" id="{474A0A0B-8C20-4E27-9D74-BC005D4C8453}"/>
              </a:ext>
            </a:extLst>
          </p:cNvPr>
          <p:cNvGrpSpPr/>
          <p:nvPr/>
        </p:nvGrpSpPr>
        <p:grpSpPr>
          <a:xfrm>
            <a:off x="1419418" y="938407"/>
            <a:ext cx="9091831" cy="956347"/>
            <a:chOff x="2387422" y="4345972"/>
            <a:chExt cx="9091831" cy="956347"/>
          </a:xfrm>
          <a:solidFill>
            <a:schemeClr val="accent4">
              <a:lumMod val="75000"/>
            </a:schemeClr>
          </a:solidFill>
        </p:grpSpPr>
        <p:sp>
          <p:nvSpPr>
            <p:cNvPr id="8"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 xmlns:a16="http://schemas.microsoft.com/office/drawing/2014/main" id="{E6DE1479-8C20-4B05-B8E9-3CB693CF26DE}"/>
              </a:ext>
            </a:extLst>
          </p:cNvPr>
          <p:cNvSpPr/>
          <p:nvPr/>
        </p:nvSpPr>
        <p:spPr>
          <a:xfrm>
            <a:off x="1779548" y="1238588"/>
            <a:ext cx="1299502" cy="341632"/>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HOME </a:t>
            </a:r>
          </a:p>
        </p:txBody>
      </p:sp>
      <p:sp>
        <p:nvSpPr>
          <p:cNvPr id="14" name="Rectangle 13">
            <a:extLst>
              <a:ext uri="{FF2B5EF4-FFF2-40B4-BE49-F238E27FC236}">
                <a16:creationId xmlns="" xmlns:a16="http://schemas.microsoft.com/office/drawing/2014/main" id="{E04A8885-F432-4FE4-AD25-914F46CCA6A5}"/>
              </a:ext>
            </a:extLst>
          </p:cNvPr>
          <p:cNvSpPr/>
          <p:nvPr/>
        </p:nvSpPr>
        <p:spPr>
          <a:xfrm>
            <a:off x="4035068" y="1079564"/>
            <a:ext cx="1299502" cy="590931"/>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Click on Create Model</a:t>
            </a:r>
          </a:p>
        </p:txBody>
      </p:sp>
      <p:sp>
        <p:nvSpPr>
          <p:cNvPr id="15" name="Rectangle 14">
            <a:extLst>
              <a:ext uri="{FF2B5EF4-FFF2-40B4-BE49-F238E27FC236}">
                <a16:creationId xmlns="" xmlns:a16="http://schemas.microsoft.com/office/drawing/2014/main" id="{0260BD5A-8EA5-41ED-8AB1-4BE345CEE10F}"/>
              </a:ext>
            </a:extLst>
          </p:cNvPr>
          <p:cNvSpPr/>
          <p:nvPr/>
        </p:nvSpPr>
        <p:spPr>
          <a:xfrm>
            <a:off x="6097548" y="1079564"/>
            <a:ext cx="1299502" cy="590931"/>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Get Data Source</a:t>
            </a:r>
          </a:p>
        </p:txBody>
      </p:sp>
      <p:sp>
        <p:nvSpPr>
          <p:cNvPr id="16" name="Rectangle 15">
            <a:extLst>
              <a:ext uri="{FF2B5EF4-FFF2-40B4-BE49-F238E27FC236}">
                <a16:creationId xmlns="" xmlns:a16="http://schemas.microsoft.com/office/drawing/2014/main" id="{D9E8DA2B-0E20-4D98-A763-0528E093E365}"/>
              </a:ext>
            </a:extLst>
          </p:cNvPr>
          <p:cNvSpPr/>
          <p:nvPr/>
        </p:nvSpPr>
        <p:spPr>
          <a:xfrm>
            <a:off x="8180348" y="1238588"/>
            <a:ext cx="1299502" cy="341632"/>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Create Model </a:t>
            </a:r>
          </a:p>
        </p:txBody>
      </p:sp>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 Scenario for Creating Dashboard</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2240681" y="1253664"/>
            <a:ext cx="7710638" cy="5353028"/>
          </a:xfrm>
          <a:prstGeom prst="rect">
            <a:avLst/>
          </a:prstGeom>
        </p:spPr>
      </p:pic>
      <p:sp>
        <p:nvSpPr>
          <p:cNvPr id="3" name="Rectangle 2"/>
          <p:cNvSpPr/>
          <p:nvPr/>
        </p:nvSpPr>
        <p:spPr>
          <a:xfrm>
            <a:off x="261764" y="899721"/>
            <a:ext cx="1580289" cy="707886"/>
          </a:xfrm>
          <a:prstGeom prst="rect">
            <a:avLst/>
          </a:prstGeom>
        </p:spPr>
        <p:txBody>
          <a:bodyPr wrap="square">
            <a:spAutoFit/>
          </a:bodyPr>
          <a:lstStyle/>
          <a:p>
            <a:r>
              <a:rPr lang="en-US" sz="2000" dirty="0"/>
              <a:t>Exercise :</a:t>
            </a:r>
            <a:endParaRPr lang="en-US" sz="2000" dirty="0">
              <a:hlinkClick r:id="rId4"/>
            </a:endParaRPr>
          </a:p>
          <a:p>
            <a:r>
              <a:rPr lang="en-US" sz="2000" dirty="0">
                <a:hlinkClick r:id="rId4"/>
              </a:rPr>
              <a:t>BI Scenario </a:t>
            </a:r>
            <a:endParaRPr lang="en-US" sz="2000" dirty="0"/>
          </a:p>
        </p:txBody>
      </p:sp>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Smart Assist Feature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 xmlns:a16="http://schemas.microsoft.com/office/drawing/2014/main"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 xmlns:a16="http://schemas.microsoft.com/office/drawing/2014/main"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 xmlns:a16="http://schemas.microsoft.com/office/drawing/2014/main"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 xmlns:a16="http://schemas.microsoft.com/office/drawing/2014/main"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 xmlns:a16="http://schemas.microsoft.com/office/drawing/2014/main"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 xmlns:a16="http://schemas.microsoft.com/office/drawing/2014/main"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 xmlns:a16="http://schemas.microsoft.com/office/drawing/2014/main"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 xmlns:a16="http://schemas.microsoft.com/office/drawing/2014/main"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 xmlns:a16="http://schemas.microsoft.com/office/drawing/2014/main"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 xmlns:a16="http://schemas.microsoft.com/office/drawing/2014/main"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 xmlns:a16="http://schemas.microsoft.com/office/drawing/2014/main"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 xmlns:a16="http://schemas.microsoft.com/office/drawing/2014/main"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 xmlns:a16="http://schemas.microsoft.com/office/drawing/2014/main"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 xmlns:a16="http://schemas.microsoft.com/office/drawing/2014/main"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 xmlns:a16="http://schemas.microsoft.com/office/drawing/2014/main"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Discovery</a:t>
              </a:r>
            </a:p>
          </p:txBody>
        </p:sp>
        <p:sp>
          <p:nvSpPr>
            <p:cNvPr id="23" name="Rectangle 22">
              <a:extLst>
                <a:ext uri="{FF2B5EF4-FFF2-40B4-BE49-F238E27FC236}">
                  <a16:creationId xmlns="" xmlns:a16="http://schemas.microsoft.com/office/drawing/2014/main"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 xmlns:a16="http://schemas.microsoft.com/office/drawing/2014/main"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 xmlns:a16="http://schemas.microsoft.com/office/drawing/2014/main"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Insight</a:t>
              </a:r>
            </a:p>
          </p:txBody>
        </p:sp>
        <p:sp>
          <p:nvSpPr>
            <p:cNvPr id="26" name="Rectangle 25">
              <a:extLst>
                <a:ext uri="{FF2B5EF4-FFF2-40B4-BE49-F238E27FC236}">
                  <a16:creationId xmlns="" xmlns:a16="http://schemas.microsoft.com/office/drawing/2014/main"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 xmlns:a16="http://schemas.microsoft.com/office/drawing/2014/main"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 xmlns:a16="http://schemas.microsoft.com/office/drawing/2014/main"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Time Series Forecasting</a:t>
              </a:r>
            </a:p>
          </p:txBody>
        </p:sp>
        <p:sp>
          <p:nvSpPr>
            <p:cNvPr id="29" name="Rectangle 28">
              <a:extLst>
                <a:ext uri="{FF2B5EF4-FFF2-40B4-BE49-F238E27FC236}">
                  <a16:creationId xmlns="" xmlns:a16="http://schemas.microsoft.com/office/drawing/2014/main"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 xmlns:a16="http://schemas.microsoft.com/office/drawing/2014/main"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 xmlns:a16="http://schemas.microsoft.com/office/drawing/2014/main"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Grouping</a:t>
              </a:r>
            </a:p>
          </p:txBody>
        </p:sp>
        <p:sp>
          <p:nvSpPr>
            <p:cNvPr id="32" name="Rectangle 31">
              <a:extLst>
                <a:ext uri="{FF2B5EF4-FFF2-40B4-BE49-F238E27FC236}">
                  <a16:creationId xmlns="" xmlns:a16="http://schemas.microsoft.com/office/drawing/2014/main"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 xmlns:a16="http://schemas.microsoft.com/office/drawing/2014/main"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 xmlns:a16="http://schemas.microsoft.com/office/drawing/2014/main"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 xmlns:a16="http://schemas.microsoft.com/office/drawing/2014/main"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 xmlns:a16="http://schemas.microsoft.com/office/drawing/2014/main"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 xmlns:a16="http://schemas.microsoft.com/office/drawing/2014/main"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1E8BD2BC-59B0-4D30-97AE-9B4A2D8F7B41}"/>
              </a:ext>
            </a:extLst>
          </p:cNvPr>
          <p:cNvSpPr txBox="1"/>
          <p:nvPr/>
        </p:nvSpPr>
        <p:spPr>
          <a:xfrm>
            <a:off x="1076324" y="899721"/>
            <a:ext cx="794840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SAC (SAP Analytics Cloud)</a:t>
            </a:r>
          </a:p>
          <a:p>
            <a:pPr marL="285750" lvl="0" indent="-285750">
              <a:buFont typeface="Arial" panose="020B0604020202020204" pitchFamily="34" charset="0"/>
              <a:buChar char="•"/>
            </a:pPr>
            <a:r>
              <a:rPr lang="en-US" dirty="0"/>
              <a:t>Defining Phase of SAC  </a:t>
            </a:r>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a:p>
            <a:pPr marL="285750" lvl="0" indent="-285750">
              <a:buFont typeface="Arial" panose="020B0604020202020204" pitchFamily="34" charset="0"/>
              <a:buChar char="•"/>
            </a:pPr>
            <a:r>
              <a:rPr lang="en-US" dirty="0"/>
              <a:t>Describing On-Premise vs Cloud  </a:t>
            </a:r>
          </a:p>
          <a:p>
            <a:pPr marL="285750" lvl="0" indent="-285750">
              <a:buFont typeface="Arial" panose="020B0604020202020204" pitchFamily="34" charset="0"/>
              <a:buChar char="•"/>
            </a:pPr>
            <a:r>
              <a:rPr lang="en-US" dirty="0"/>
              <a:t>What is SAP Cloud Platform</a:t>
            </a:r>
          </a:p>
          <a:p>
            <a:pPr marL="285750" lvl="0" indent="-285750">
              <a:buFont typeface="Arial" panose="020B0604020202020204" pitchFamily="34" charset="0"/>
              <a:buChar char="•"/>
            </a:pPr>
            <a:r>
              <a:rPr lang="en-US" dirty="0"/>
              <a:t>Modelling in SAC </a:t>
            </a:r>
          </a:p>
          <a:p>
            <a:pPr marL="285750" lvl="0" indent="-285750">
              <a:buFont typeface="Arial" panose="020B0604020202020204" pitchFamily="34" charset="0"/>
              <a:buChar char="•"/>
            </a:pPr>
            <a:r>
              <a:rPr lang="en-US" dirty="0"/>
              <a:t>Types of Model</a:t>
            </a:r>
          </a:p>
          <a:p>
            <a:pPr marL="285750" lvl="0" indent="-285750">
              <a:buFont typeface="Arial" panose="020B0604020202020204" pitchFamily="34" charset="0"/>
              <a:buChar char="•"/>
            </a:pPr>
            <a:r>
              <a:rPr lang="en-US" dirty="0"/>
              <a:t>Define Concept of Account Dimension &amp; Hierarchy</a:t>
            </a:r>
          </a:p>
        </p:txBody>
      </p:sp>
      <p:sp>
        <p:nvSpPr>
          <p:cNvPr id="9" name="TextBox 8">
            <a:extLst>
              <a:ext uri="{FF2B5EF4-FFF2-40B4-BE49-F238E27FC236}">
                <a16:creationId xmlns="" xmlns:a16="http://schemas.microsoft.com/office/drawing/2014/main" id="{2181DA40-EB87-4A9E-A378-F475AFDB183C}"/>
              </a:ext>
            </a:extLst>
          </p:cNvPr>
          <p:cNvSpPr txBox="1"/>
          <p:nvPr/>
        </p:nvSpPr>
        <p:spPr>
          <a:xfrm>
            <a:off x="261764" y="4074334"/>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 xmlns:a16="http://schemas.microsoft.com/office/drawing/2014/main" id="{035F5030-D26D-459D-8F5D-DFF4BC98E02A}"/>
              </a:ext>
            </a:extLst>
          </p:cNvPr>
          <p:cNvSpPr txBox="1"/>
          <p:nvPr/>
        </p:nvSpPr>
        <p:spPr>
          <a:xfrm>
            <a:off x="1076325" y="4656422"/>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Business Intelligence (BI) Feature</a:t>
            </a:r>
          </a:p>
          <a:p>
            <a:pPr marL="285750" indent="-285750">
              <a:buFont typeface="Arial" panose="020B0604020202020204" pitchFamily="34" charset="0"/>
              <a:buChar char="•"/>
            </a:pPr>
            <a:r>
              <a:rPr lang="en-US" dirty="0"/>
              <a:t>BI Model</a:t>
            </a:r>
          </a:p>
          <a:p>
            <a:pPr marL="285750" lvl="0" indent="-285750">
              <a:buFont typeface="Arial" panose="020B0604020202020204" pitchFamily="34" charset="0"/>
              <a:buChar char="•"/>
            </a:pPr>
            <a:r>
              <a:rPr lang="en-US" dirty="0"/>
              <a:t>Creating BI Dashboard</a:t>
            </a:r>
          </a:p>
          <a:p>
            <a:pPr marL="285750" lvl="0" indent="-285750">
              <a:buFont typeface="Arial" panose="020B0604020202020204" pitchFamily="34" charset="0"/>
              <a:buChar char="•"/>
            </a:pPr>
            <a:r>
              <a:rPr lang="en-US" dirty="0"/>
              <a:t>Describing Smart Assist Features</a:t>
            </a:r>
          </a:p>
        </p:txBody>
      </p:sp>
      <p:pic>
        <p:nvPicPr>
          <p:cNvPr id="1026" name="Picture 2" descr="Free Vector | Giant check list"/>
          <p:cNvPicPr>
            <a:picLocks noChangeAspect="1" noChangeArrowheads="1"/>
          </p:cNvPicPr>
          <p:nvPr/>
        </p:nvPicPr>
        <p:blipFill rotWithShape="1">
          <a:blip r:embed="rId3">
            <a:extLst>
              <a:ext uri="{28A0092B-C50C-407E-A947-70E740481C1C}">
                <a14:useLocalDpi xmlns:a14="http://schemas.microsoft.com/office/drawing/2010/main" val="0"/>
              </a:ext>
            </a:extLst>
          </a:blip>
          <a:srcRect b="6057"/>
          <a:stretch/>
        </p:blipFill>
        <p:spPr bwMode="auto">
          <a:xfrm>
            <a:off x="7248249" y="1238827"/>
            <a:ext cx="3816096" cy="358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7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582"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SAC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4">
            <a:extLst>
              <a:ext uri="{FF2B5EF4-FFF2-40B4-BE49-F238E27FC236}">
                <a16:creationId xmlns="" xmlns:a16="http://schemas.microsoft.com/office/drawing/2014/main" id="{B92C5398-C868-4CB6-A5B2-FF712355F403}"/>
              </a:ext>
            </a:extLst>
          </p:cNvPr>
          <p:cNvSpPr txBox="1">
            <a:spLocks/>
          </p:cNvSpPr>
          <p:nvPr/>
        </p:nvSpPr>
        <p:spPr bwMode="black">
          <a:xfrm>
            <a:off x="357013" y="779090"/>
            <a:ext cx="11023665" cy="127778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b="1" dirty="0"/>
              <a:t>SAP Analytics Cloud</a:t>
            </a:r>
            <a:r>
              <a:rPr lang="en-US" dirty="0"/>
              <a:t> is a software-as-a-service (</a:t>
            </a:r>
            <a:r>
              <a:rPr lang="en-US" b="1" dirty="0"/>
              <a:t>SaaS</a:t>
            </a:r>
            <a:r>
              <a:rPr lang="en-US" dirty="0"/>
              <a:t>) connecting your people, data, and ideas from multiple sources to enable fast and confident decision making. It allows users to discover, visualize, plan, and predict, all in one place.</a:t>
            </a:r>
          </a:p>
          <a:p>
            <a:pPr algn="just"/>
            <a:r>
              <a:rPr lang="en-US" dirty="0"/>
              <a:t>SAP Analytics Cloud enables the intelligent enterprise by providing everyone with the insights to make confident decisions and take action in the moment.</a:t>
            </a:r>
          </a:p>
        </p:txBody>
      </p:sp>
      <p:sp>
        <p:nvSpPr>
          <p:cNvPr id="3" name="Rectangle 2"/>
          <p:cNvSpPr/>
          <p:nvPr/>
        </p:nvSpPr>
        <p:spPr>
          <a:xfrm>
            <a:off x="261763" y="2295550"/>
            <a:ext cx="4084949" cy="2585323"/>
          </a:xfrm>
          <a:prstGeom prst="rect">
            <a:avLst/>
          </a:prstGeom>
        </p:spPr>
        <p:txBody>
          <a:bodyPr wrap="square">
            <a:spAutoFit/>
          </a:bodyPr>
          <a:lstStyle/>
          <a:p>
            <a:pPr algn="just"/>
            <a:r>
              <a:rPr lang="en-US" dirty="0">
                <a:solidFill>
                  <a:srgbClr val="000000"/>
                </a:solidFill>
              </a:rPr>
              <a:t>Analytics feature in SAP tool depends on data algorithms, programming, and operations research to get data insight and to help the business in finding meaningful information from data coming from multiple data sources. This information is used by all enterprises to perform the business planning and forecasting.</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Defining Phases of SAC</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556517" y="563292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1242793" y="2543461"/>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422903" y="2227187"/>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8051389" y="2760588"/>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
        <p:nvSpPr>
          <p:cNvPr id="3" name="Rectangle 2"/>
          <p:cNvSpPr/>
          <p:nvPr/>
        </p:nvSpPr>
        <p:spPr>
          <a:xfrm>
            <a:off x="261764" y="901289"/>
            <a:ext cx="5144586" cy="1477328"/>
          </a:xfrm>
          <a:prstGeom prst="rect">
            <a:avLst/>
          </a:prstGeom>
        </p:spPr>
        <p:txBody>
          <a:bodyPr wrap="square">
            <a:spAutoFit/>
          </a:bodyPr>
          <a:lstStyle/>
          <a:p>
            <a:pPr marL="285750" lvl="0" indent="-285750">
              <a:buFont typeface="Arial" panose="020B0604020202020204" pitchFamily="34" charset="0"/>
              <a:buChar char="•"/>
            </a:pPr>
            <a:r>
              <a:rPr lang="en-US" dirty="0" smtClean="0"/>
              <a:t>Four Phases </a:t>
            </a:r>
            <a:r>
              <a:rPr lang="en-US" dirty="0"/>
              <a:t>of </a:t>
            </a:r>
            <a:r>
              <a:rPr lang="en-US" dirty="0" smtClean="0"/>
              <a:t>SAP Analytics Cloud  </a:t>
            </a:r>
            <a:endParaRPr lang="en-US" dirty="0"/>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p:txBody>
      </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On-Premise                   vs             Cloud</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 xmlns:a16="http://schemas.microsoft.com/office/drawing/2014/main"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 xmlns:a16="http://schemas.microsoft.com/office/drawing/2014/main"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 xmlns:a16="http://schemas.microsoft.com/office/drawing/2014/main"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 xmlns:a16="http://schemas.microsoft.com/office/drawing/2014/main"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purchased Networking to be setup.</a:t>
            </a:r>
            <a:endParaRPr lang="en-US" sz="2000" dirty="0"/>
          </a:p>
        </p:txBody>
      </p:sp>
      <p:grpSp>
        <p:nvGrpSpPr>
          <p:cNvPr id="14" name="Group 13">
            <a:extLst>
              <a:ext uri="{FF2B5EF4-FFF2-40B4-BE49-F238E27FC236}">
                <a16:creationId xmlns="" xmlns:a16="http://schemas.microsoft.com/office/drawing/2014/main"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 xmlns:a16="http://schemas.microsoft.com/office/drawing/2014/main"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 xmlns:a16="http://schemas.microsoft.com/office/drawing/2014/main"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 xmlns:a16="http://schemas.microsoft.com/office/drawing/2014/main"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 xmlns:a16="http://schemas.microsoft.com/office/drawing/2014/main"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 xmlns:a16="http://schemas.microsoft.com/office/drawing/2014/main"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 xmlns:a16="http://schemas.microsoft.com/office/drawing/2014/main"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 xmlns:a16="http://schemas.microsoft.com/office/drawing/2014/main"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 xmlns:a16="http://schemas.microsoft.com/office/drawing/2014/main"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 xmlns:a16="http://schemas.microsoft.com/office/drawing/2014/main"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 xmlns:a16="http://schemas.microsoft.com/office/drawing/2014/main"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 xmlns:a16="http://schemas.microsoft.com/office/drawing/2014/main"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 xmlns:a16="http://schemas.microsoft.com/office/drawing/2014/main"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 xmlns:a16="http://schemas.microsoft.com/office/drawing/2014/main"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 xmlns:a16="http://schemas.microsoft.com/office/drawing/2014/main"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 xmlns:a16="http://schemas.microsoft.com/office/drawing/2014/main"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 xmlns:a16="http://schemas.microsoft.com/office/drawing/2014/main"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 xmlns:a16="http://schemas.microsoft.com/office/drawing/2014/main"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 xmlns:a16="http://schemas.microsoft.com/office/drawing/2014/main"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34" name="Straight Connector 33">
            <a:extLst>
              <a:ext uri="{FF2B5EF4-FFF2-40B4-BE49-F238E27FC236}">
                <a16:creationId xmlns="" xmlns:a16="http://schemas.microsoft.com/office/drawing/2014/main"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company.</a:t>
            </a:r>
          </a:p>
        </p:txBody>
      </p:sp>
      <p:sp>
        <p:nvSpPr>
          <p:cNvPr id="36" name="Freeform 15">
            <a:extLst>
              <a:ext uri="{FF2B5EF4-FFF2-40B4-BE49-F238E27FC236}">
                <a16:creationId xmlns="" xmlns:a16="http://schemas.microsoft.com/office/drawing/2014/main"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 xmlns:a16="http://schemas.microsoft.com/office/drawing/2014/main"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 xmlns:a16="http://schemas.microsoft.com/office/drawing/2014/main"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 xmlns:a16="http://schemas.microsoft.com/office/drawing/2014/main"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40" name="Straight Connector 39">
            <a:extLst>
              <a:ext uri="{FF2B5EF4-FFF2-40B4-BE49-F238E27FC236}">
                <a16:creationId xmlns="" xmlns:a16="http://schemas.microsoft.com/office/drawing/2014/main"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p>
        </p:txBody>
      </p:sp>
      <p:sp>
        <p:nvSpPr>
          <p:cNvPr id="42" name="Freeform 87">
            <a:extLst>
              <a:ext uri="{FF2B5EF4-FFF2-40B4-BE49-F238E27FC236}">
                <a16:creationId xmlns="" xmlns:a16="http://schemas.microsoft.com/office/drawing/2014/main"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 xmlns:a16="http://schemas.microsoft.com/office/drawing/2014/main"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 xmlns:a16="http://schemas.microsoft.com/office/drawing/2014/main"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 xmlns:a16="http://schemas.microsoft.com/office/drawing/2014/main"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46" name="Straight Connector 45">
            <a:extLst>
              <a:ext uri="{FF2B5EF4-FFF2-40B4-BE49-F238E27FC236}">
                <a16:creationId xmlns="" xmlns:a16="http://schemas.microsoft.com/office/drawing/2014/main"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solution.</a:t>
            </a:r>
            <a:r>
              <a:rPr lang="en-US" sz="1400" kern="0" dirty="0">
                <a:solidFill>
                  <a:schemeClr val="bg1"/>
                </a:solidFill>
                <a:latin typeface="+mj-lt"/>
                <a:cs typeface="Arial" pitchFamily="34" charset="0"/>
              </a:rPr>
              <a:t> </a:t>
            </a:r>
          </a:p>
        </p:txBody>
      </p:sp>
      <p:grpSp>
        <p:nvGrpSpPr>
          <p:cNvPr id="48" name="Group 47">
            <a:extLst>
              <a:ext uri="{FF2B5EF4-FFF2-40B4-BE49-F238E27FC236}">
                <a16:creationId xmlns="" xmlns:a16="http://schemas.microsoft.com/office/drawing/2014/main"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 xmlns:a16="http://schemas.microsoft.com/office/drawing/2014/main"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 xmlns:a16="http://schemas.microsoft.com/office/drawing/2014/main"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 xmlns:a16="http://schemas.microsoft.com/office/drawing/2014/main"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 xmlns:a16="http://schemas.microsoft.com/office/drawing/2014/main"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 xmlns:a16="http://schemas.microsoft.com/office/drawing/2014/main"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 xmlns:a16="http://schemas.microsoft.com/office/drawing/2014/main"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 xmlns:a16="http://schemas.microsoft.com/office/drawing/2014/main"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 xmlns:a16="http://schemas.microsoft.com/office/drawing/2014/main"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 xmlns:a16="http://schemas.microsoft.com/office/drawing/2014/main"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58" name="Straight Connector 57">
            <a:extLst>
              <a:ext uri="{FF2B5EF4-FFF2-40B4-BE49-F238E27FC236}">
                <a16:creationId xmlns="" xmlns:a16="http://schemas.microsoft.com/office/drawing/2014/main"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 xmlns:a16="http://schemas.microsoft.com/office/drawing/2014/main"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a:solidFill>
                  <a:schemeClr val="bg1"/>
                </a:solidFill>
              </a:rPr>
              <a:t>License to be bought by paying a lump-sum and licensing 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 xmlns:a16="http://schemas.microsoft.com/office/drawing/2014/main"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 xmlns:a16="http://schemas.microsoft.com/office/drawing/2014/main"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 xmlns:a16="http://schemas.microsoft.com/office/drawing/2014/main"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 xmlns:a16="http://schemas.microsoft.com/office/drawing/2014/main"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64" name="Straight Connector 63">
            <a:extLst>
              <a:ext uri="{FF2B5EF4-FFF2-40B4-BE49-F238E27FC236}">
                <a16:creationId xmlns="" xmlns:a16="http://schemas.microsoft.com/office/drawing/2014/main"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 xmlns:a16="http://schemas.microsoft.com/office/drawing/2014/main"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users.</a:t>
            </a:r>
          </a:p>
        </p:txBody>
      </p:sp>
      <p:grpSp>
        <p:nvGrpSpPr>
          <p:cNvPr id="66" name="Group 65">
            <a:extLst>
              <a:ext uri="{FF2B5EF4-FFF2-40B4-BE49-F238E27FC236}">
                <a16:creationId xmlns="" xmlns:a16="http://schemas.microsoft.com/office/drawing/2014/main"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 xmlns:a16="http://schemas.microsoft.com/office/drawing/2014/main"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 xmlns:a16="http://schemas.microsoft.com/office/drawing/2014/main"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 xmlns:a16="http://schemas.microsoft.com/office/drawing/2014/main"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 xmlns:a16="http://schemas.microsoft.com/office/drawing/2014/main"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 xmlns:a16="http://schemas.microsoft.com/office/drawing/2014/main"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 xmlns:a16="http://schemas.microsoft.com/office/drawing/2014/main"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 xmlns:a16="http://schemas.microsoft.com/office/drawing/2014/main"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 xmlns:a16="http://schemas.microsoft.com/office/drawing/2014/main"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75" name="Straight Connector 74">
            <a:extLst>
              <a:ext uri="{FF2B5EF4-FFF2-40B4-BE49-F238E27FC236}">
                <a16:creationId xmlns="" xmlns:a16="http://schemas.microsoft.com/office/drawing/2014/main"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a:solidFill>
                  <a:schemeClr val="bg1"/>
                </a:solidFill>
                <a:latin typeface="+mj-lt"/>
                <a:cs typeface="Arial" pitchFamily="34" charset="0"/>
              </a:rPr>
              <a:t>. </a:t>
            </a:r>
          </a:p>
        </p:txBody>
      </p:sp>
      <p:grpSp>
        <p:nvGrpSpPr>
          <p:cNvPr id="77" name="Group 76">
            <a:extLst>
              <a:ext uri="{FF2B5EF4-FFF2-40B4-BE49-F238E27FC236}">
                <a16:creationId xmlns="" xmlns:a16="http://schemas.microsoft.com/office/drawing/2014/main"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 xmlns:a16="http://schemas.microsoft.com/office/drawing/2014/main"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 xmlns:a16="http://schemas.microsoft.com/office/drawing/2014/main"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 xmlns:a16="http://schemas.microsoft.com/office/drawing/2014/main"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 xmlns:a16="http://schemas.microsoft.com/office/drawing/2014/main"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 xmlns:a16="http://schemas.microsoft.com/office/drawing/2014/main"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83" name="Straight Connector 82">
            <a:extLst>
              <a:ext uri="{FF2B5EF4-FFF2-40B4-BE49-F238E27FC236}">
                <a16:creationId xmlns="" xmlns:a16="http://schemas.microsoft.com/office/drawing/2014/main"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 xmlns:a16="http://schemas.microsoft.com/office/drawing/2014/main"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 xmlns:a16="http://schemas.microsoft.com/office/drawing/2014/main"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 xmlns:a16="http://schemas.microsoft.com/office/drawing/2014/main"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 xmlns:a16="http://schemas.microsoft.com/office/drawing/2014/main"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 xmlns:a16="http://schemas.microsoft.com/office/drawing/2014/main"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 xmlns:a16="http://schemas.microsoft.com/office/drawing/2014/main"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 xmlns:a16="http://schemas.microsoft.com/office/drawing/2014/main"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 xmlns:a16="http://schemas.microsoft.com/office/drawing/2014/main"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 xmlns:a16="http://schemas.microsoft.com/office/drawing/2014/main"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a:latin typeface="+mj-lt"/>
              </a:rPr>
              <a:t>On-premise</a:t>
            </a:r>
          </a:p>
        </p:txBody>
      </p:sp>
      <p:cxnSp>
        <p:nvCxnSpPr>
          <p:cNvPr id="94" name="Straight Connector 93">
            <a:extLst>
              <a:ext uri="{FF2B5EF4-FFF2-40B4-BE49-F238E27FC236}">
                <a16:creationId xmlns="" xmlns:a16="http://schemas.microsoft.com/office/drawing/2014/main"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 xmlns:a16="http://schemas.microsoft.com/office/drawing/2014/main"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a:latin typeface="+mj-lt"/>
              </a:rPr>
              <a:t>Cloud</a:t>
            </a: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Cloud Platform</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84B04043-D563-4675-B8E8-40A18B5BFBC8}"/>
              </a:ext>
            </a:extLst>
          </p:cNvPr>
          <p:cNvSpPr txBox="1"/>
          <p:nvPr/>
        </p:nvSpPr>
        <p:spPr>
          <a:xfrm>
            <a:off x="261764" y="779090"/>
            <a:ext cx="11292008" cy="1754326"/>
          </a:xfrm>
          <a:prstGeom prst="rect">
            <a:avLst/>
          </a:prstGeom>
          <a:noFill/>
        </p:spPr>
        <p:txBody>
          <a:bodyPr wrap="square" rtlCol="0">
            <a:spAutoFit/>
          </a:bodyPr>
          <a:lstStyle/>
          <a:p>
            <a:pPr algn="just"/>
            <a:r>
              <a:rPr lang="en-US" dirty="0"/>
              <a:t>SAP Cloud Platform is a platform as a service which provides support for developing applications in the cloud, it offers all what teams need for developing End-to-End enterprise apps which runs natively on cloud like DB, Programming, Monitoring.</a:t>
            </a:r>
          </a:p>
          <a:p>
            <a:pPr algn="just"/>
            <a:r>
              <a:rPr lang="en-US" dirty="0"/>
              <a:t>It is available in 2 modes</a:t>
            </a:r>
          </a:p>
          <a:p>
            <a:pPr marL="342900" indent="-342900" algn="just">
              <a:buAutoNum type="arabicPeriod"/>
            </a:pPr>
            <a:r>
              <a:rPr lang="en-US" dirty="0"/>
              <a:t>Neo (Obsolete)</a:t>
            </a:r>
          </a:p>
          <a:p>
            <a:pPr marL="342900" indent="-342900" algn="just">
              <a:buAutoNum type="arabicPeriod"/>
            </a:pPr>
            <a:r>
              <a:rPr lang="en-US" dirty="0"/>
              <a:t>CF – Cloud Foundry ( IaaS – AWS, Google, Azure, Alibaba)</a:t>
            </a:r>
          </a:p>
        </p:txBody>
      </p:sp>
      <p:sp>
        <p:nvSpPr>
          <p:cNvPr id="10" name="TextBox 9">
            <a:extLst>
              <a:ext uri="{FF2B5EF4-FFF2-40B4-BE49-F238E27FC236}">
                <a16:creationId xmlns="" xmlns:a16="http://schemas.microsoft.com/office/drawing/2014/main" id="{BAEB20AE-5673-49AA-97AD-DF083B41B5AA}"/>
              </a:ext>
            </a:extLst>
          </p:cNvPr>
          <p:cNvSpPr txBox="1"/>
          <p:nvPr/>
        </p:nvSpPr>
        <p:spPr>
          <a:xfrm>
            <a:off x="261764" y="5394145"/>
            <a:ext cx="10523940" cy="1200329"/>
          </a:xfrm>
          <a:prstGeom prst="rect">
            <a:avLst/>
          </a:prstGeom>
          <a:noFill/>
        </p:spPr>
        <p:txBody>
          <a:bodyPr wrap="square">
            <a:spAutoFit/>
          </a:bodyPr>
          <a:lstStyle/>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
        <p:nvSpPr>
          <p:cNvPr id="13" name="TextBox 12">
            <a:extLst>
              <a:ext uri="{FF2B5EF4-FFF2-40B4-BE49-F238E27FC236}">
                <a16:creationId xmlns="" xmlns:a16="http://schemas.microsoft.com/office/drawing/2014/main" id="{530BBDFB-01D9-4600-B34D-BBF38AD417E2}"/>
              </a:ext>
            </a:extLst>
          </p:cNvPr>
          <p:cNvSpPr txBox="1"/>
          <p:nvPr/>
        </p:nvSpPr>
        <p:spPr>
          <a:xfrm>
            <a:off x="261763" y="2657386"/>
            <a:ext cx="7348711" cy="923330"/>
          </a:xfrm>
          <a:prstGeom prst="rect">
            <a:avLst/>
          </a:prstGeom>
          <a:noFill/>
        </p:spPr>
        <p:txBody>
          <a:bodyPr wrap="square">
            <a:spAutoFit/>
          </a:bodyPr>
          <a:lstStyle/>
          <a:p>
            <a:pPr algn="just"/>
            <a:r>
              <a:rPr lang="en-US" dirty="0"/>
              <a:t>Data Center OR region: cloud vendors to achieve scalability, elasticity and compliance, they have data kept at different locations in the world which is knowns as Data centers.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 up SAC Trial Account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489" y="1841023"/>
            <a:ext cx="6260783" cy="44205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4" y="867839"/>
            <a:ext cx="5879687" cy="646331"/>
          </a:xfrm>
          <a:prstGeom prst="rect">
            <a:avLst/>
          </a:prstGeom>
        </p:spPr>
        <p:txBody>
          <a:bodyPr wrap="none">
            <a:spAutoFit/>
          </a:bodyPr>
          <a:lstStyle/>
          <a:p>
            <a:r>
              <a:rPr lang="en-US" dirty="0" smtClean="0"/>
              <a:t>Create your SAC (SAP Analytic Cloud) Trial Account ( 90 Days )</a:t>
            </a:r>
          </a:p>
          <a:p>
            <a:r>
              <a:rPr lang="en-US" dirty="0">
                <a:hlinkClick r:id="rId4"/>
              </a:rPr>
              <a:t>https://saphanajourney.com/sap-analytics-cloud/trial/</a:t>
            </a:r>
            <a:endParaRPr lang="en-US" dirty="0"/>
          </a:p>
        </p:txBody>
      </p:sp>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Modelling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3171743-23B4-429B-829A-E4E56883CFCB}"/>
              </a:ext>
            </a:extLst>
          </p:cNvPr>
          <p:cNvSpPr txBox="1"/>
          <p:nvPr/>
        </p:nvSpPr>
        <p:spPr>
          <a:xfrm>
            <a:off x="261764" y="766482"/>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p>
          <a:p>
            <a:r>
              <a:rPr lang="en-US" b="1" dirty="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Blending of Data.</a:t>
              </a:r>
              <a:r>
                <a:rPr lang="en-US" sz="1400" kern="0" dirty="0">
                  <a:solidFill>
                    <a:schemeClr val="bg1"/>
                  </a:solidFill>
                  <a:latin typeface="Arial" pitchFamily="34" charset="0"/>
                  <a:cs typeface="Arial" pitchFamily="34" charset="0"/>
                </a:rPr>
                <a:t> </a:t>
              </a: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Hierarchy</a:t>
              </a: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measures.</a:t>
              </a: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measures.</a:t>
              </a: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Model</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Embedded Models are only used in one story.</a:t>
              </a:r>
            </a:p>
            <a:p>
              <a:pPr algn="just"/>
              <a:r>
                <a:rPr lang="en-US" dirty="0">
                  <a:solidFill>
                    <a:schemeClr val="tx1"/>
                  </a:solidFill>
                </a:rPr>
                <a:t>Public models can be used in Multiple stories – Reusable.</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Analytics models are used in BI Stories, and Planning models are using in planning scenario, Most of the models are Analytic Models = Account Dimension </a:t>
              </a:r>
              <a:r>
                <a:rPr lang="en-US" dirty="0">
                  <a:solidFill>
                    <a:schemeClr val="tx1"/>
                  </a:solidFill>
                  <a:sym typeface="Wingdings" panose="05000000000000000000" pitchFamily="2" charset="2"/>
                </a:rPr>
                <a:t> Grouping of measure.</a:t>
              </a:r>
            </a:p>
            <a:p>
              <a:pPr algn="just"/>
              <a:r>
                <a:rPr lang="en-US" dirty="0">
                  <a:solidFill>
                    <a:schemeClr val="tx1"/>
                  </a:solidFill>
                  <a:sym typeface="Wingdings" panose="05000000000000000000" pitchFamily="2" charset="2"/>
                </a:rPr>
                <a:t>A planning model has following mandatory – Account, Category(version), Time, Org.</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sym typeface="Wingdings" panose="05000000000000000000" pitchFamily="2" charset="2"/>
                </a:rPr>
                <a:t>All the data is stored inside SAC are known as Acquired Data Model.</a:t>
              </a:r>
            </a:p>
            <a:p>
              <a:pPr algn="just"/>
              <a:r>
                <a:rPr lang="en-US" dirty="0">
                  <a:solidFill>
                    <a:schemeClr val="tx1"/>
                  </a:solidFill>
                  <a:sym typeface="Wingdings" panose="05000000000000000000" pitchFamily="2" charset="2"/>
                </a:rPr>
                <a:t>Live – Only the skeleton of the data is kept in SAC, the data and security is with source system.</a:t>
              </a:r>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01</a:t>
                </a:r>
                <a:endParaRPr lang="en-US" sz="1800" dirty="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a:solidFill>
                      <a:schemeClr val="tx1">
                        <a:lumMod val="85000"/>
                        <a:lumOff val="15000"/>
                      </a:schemeClr>
                    </a:solidFill>
                    <a:latin typeface="Arial" pitchFamily="34" charset="0"/>
                    <a:cs typeface="Arial" pitchFamily="34" charset="0"/>
                  </a:rPr>
                  <a:t>02</a:t>
                </a:r>
                <a:endParaRPr lang="en-US" sz="1800" dirty="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03</a:t>
                </a:r>
                <a:endParaRPr lang="en-US" sz="1800" dirty="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7628</TotalTime>
  <Words>1143</Words>
  <Application>Microsoft Office PowerPoint</Application>
  <PresentationFormat>Widescreen</PresentationFormat>
  <Paragraphs>197</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599</cp:revision>
  <dcterms:created xsi:type="dcterms:W3CDTF">2016-07-10T03:33:26Z</dcterms:created>
  <dcterms:modified xsi:type="dcterms:W3CDTF">2021-05-22T10:10:20Z</dcterms:modified>
</cp:coreProperties>
</file>